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303" r:id="rId2"/>
    <p:sldId id="304" r:id="rId3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16" autoAdjust="0"/>
    <p:restoredTop sz="94660"/>
  </p:normalViewPr>
  <p:slideViewPr>
    <p:cSldViewPr snapToGrid="0">
      <p:cViewPr>
        <p:scale>
          <a:sx n="75" d="100"/>
          <a:sy n="75" d="100"/>
        </p:scale>
        <p:origin x="-25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34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410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845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6664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84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179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03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6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0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80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7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80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62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76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31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05105" y="123968"/>
            <a:ext cx="40040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ctr"/>
            <a:r>
              <a:rPr lang="fa-IR" sz="1600" b="1" dirty="0">
                <a:solidFill>
                  <a:srgbClr val="000000"/>
                </a:solidFill>
                <a:latin typeface="B Titr"/>
                <a:cs typeface="B Titr" pitchFamily="2" charset="-78"/>
              </a:rPr>
              <a:t>نام و نام </a:t>
            </a:r>
            <a:r>
              <a:rPr lang="fa-IR" sz="1600" b="1" dirty="0" smtClean="0">
                <a:solidFill>
                  <a:srgbClr val="000000"/>
                </a:solidFill>
                <a:latin typeface="B Titr"/>
                <a:cs typeface="B Titr" pitchFamily="2" charset="-78"/>
              </a:rPr>
              <a:t>خانوادگی:</a:t>
            </a:r>
            <a:r>
              <a:rPr lang="en-US" sz="1600" b="1" smtClean="0">
                <a:solidFill>
                  <a:srgbClr val="000000"/>
                </a:solidFill>
                <a:latin typeface="B Titr"/>
                <a:cs typeface="B Titr" pitchFamily="2" charset="-78"/>
              </a:rPr>
              <a:t> </a:t>
            </a:r>
            <a:endParaRPr lang="fa-IR" sz="1600" b="1" dirty="0">
              <a:latin typeface="B Titr"/>
              <a:cs typeface="B Titr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075399"/>
              </p:ext>
            </p:extLst>
          </p:nvPr>
        </p:nvGraphicFramePr>
        <p:xfrm>
          <a:off x="371599" y="4163801"/>
          <a:ext cx="11638842" cy="28346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388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1961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fa-IR" sz="1200" b="1" dirty="0">
                          <a:solidFill>
                            <a:srgbClr val="92D050"/>
                          </a:solidFill>
                          <a:cs typeface="B Titr" pitchFamily="2" charset="-78"/>
                        </a:rPr>
                        <a:t>سوابق کاری</a:t>
                      </a:r>
                      <a:r>
                        <a:rPr lang="fa-IR" sz="1200" b="1" baseline="0" dirty="0">
                          <a:solidFill>
                            <a:srgbClr val="92D050"/>
                          </a:solidFill>
                          <a:cs typeface="B Titr" pitchFamily="2" charset="-78"/>
                        </a:rPr>
                        <a:t> و  </a:t>
                      </a:r>
                      <a:r>
                        <a:rPr lang="fa-IR" sz="1200" b="1" dirty="0">
                          <a:solidFill>
                            <a:srgbClr val="92D050"/>
                          </a:solidFill>
                          <a:cs typeface="B Titr" pitchFamily="2" charset="-78"/>
                        </a:rPr>
                        <a:t>تجربی: </a:t>
                      </a:r>
                      <a:endParaRPr lang="en-US" sz="1200" b="1" dirty="0" smtClean="0">
                        <a:solidFill>
                          <a:srgbClr val="92D050"/>
                        </a:solidFill>
                        <a:cs typeface="B Titr" pitchFamily="2" charset="-78"/>
                      </a:endParaRPr>
                    </a:p>
                    <a:p>
                      <a:pPr marL="0" marR="0" indent="0" algn="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-اشتغال به کار در شرکت پارس خودرو به عنوان ناظر کنترل کیفیت از سال 1377 تا 1379</a:t>
                      </a:r>
                    </a:p>
                    <a:p>
                      <a:pPr marL="0" marR="0" indent="0" algn="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-اشتغال به کار در شرکت </a:t>
                      </a:r>
                      <a:r>
                        <a:rPr lang="fa-IR" sz="12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آبفا</a:t>
                      </a:r>
                      <a:r>
                        <a:rPr lang="fa-I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محمدشهر</a:t>
                      </a:r>
                      <a:r>
                        <a:rPr lang="fa-I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کرج به عنوان کارشناس تعمیر و نگهداری ماشین آلات مکانیکی از سال 1379 تا 1381</a:t>
                      </a:r>
                    </a:p>
                    <a:p>
                      <a:pPr marL="0" marR="0" indent="0" algn="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-اشتغال به کار در </a:t>
                      </a:r>
                      <a:r>
                        <a:rPr lang="fa-IR" sz="12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پالایشگاه</a:t>
                      </a:r>
                      <a:r>
                        <a:rPr lang="fa-I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نفت تهران واحد شمالی به عنوان کارشناس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utility</a:t>
                      </a:r>
                      <a:r>
                        <a:rPr lang="fa-I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از سال 1382-1384</a:t>
                      </a:r>
                    </a:p>
                    <a:p>
                      <a:pPr marL="0" marR="0" indent="0" algn="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-اشتغال به کار در شرکت قطعه سازان میثاق به عنوان </a:t>
                      </a:r>
                      <a:r>
                        <a:rPr lang="fa-I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کارشناس  فنی و مهندسی از سال 1384 تا 1386 </a:t>
                      </a:r>
                    </a:p>
                    <a:p>
                      <a:pPr marL="0" marR="0" indent="0" algn="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-اشتغال به کار در شرکت قطعه سازان میثاق به عنوان</a:t>
                      </a:r>
                      <a:r>
                        <a:rPr lang="fa-I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مدیر فنی و مهندسی از سال 1386 تا 1389 </a:t>
                      </a:r>
                    </a:p>
                    <a:p>
                      <a:pPr marL="0" marR="0" indent="0" algn="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-اشتغال به کار در شرکت قطعه سازان میثاق به عنوان مدیر کیفیت و مهندسی از سال 1389 تا 1392 </a:t>
                      </a:r>
                      <a:endParaRPr lang="en-US" sz="12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fa-IR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-اشتغال </a:t>
                      </a:r>
                      <a:r>
                        <a:rPr lang="fa-IR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به کار </a:t>
                      </a:r>
                      <a:r>
                        <a:rPr lang="fa-IR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 شرکت قطعه سازان میثاق به عنوان مدیر کارخانه از سال 1392 تا کنون </a:t>
                      </a:r>
                      <a:endParaRPr lang="en-US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indent="0" algn="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-تدریس به عنوان مدرس کارگاه های صنعت خودرو سازی و بصورت تخصصی در زمینه طراحی و ساخت اگزوز خودرو از سال 1385 تا کنون </a:t>
                      </a:r>
                      <a:endParaRPr lang="fa-IR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 </a:t>
                      </a:r>
                      <a:r>
                        <a:rPr lang="fa-IR" sz="1200" b="1" baseline="0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نمره </a:t>
                      </a:r>
                      <a:r>
                        <a:rPr lang="fa-IR" sz="1200" b="1" baseline="0" dirty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کل: </a:t>
                      </a:r>
                      <a:r>
                        <a:rPr lang="fa-IR" sz="1200" b="1" baseline="0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                                    نمره </a:t>
                      </a:r>
                      <a:r>
                        <a:rPr lang="fa-IR" sz="1200" b="1" baseline="0" dirty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مصاحبه</a:t>
                      </a:r>
                      <a:r>
                        <a:rPr lang="fa-IR" sz="1200" b="1" baseline="0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:</a:t>
                      </a:r>
                      <a:endParaRPr lang="fa-IR" sz="1200" b="1" baseline="0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228083"/>
              </p:ext>
            </p:extLst>
          </p:nvPr>
        </p:nvGraphicFramePr>
        <p:xfrm>
          <a:off x="370114" y="491015"/>
          <a:ext cx="11625942" cy="3763913"/>
        </p:xfrm>
        <a:graphic>
          <a:graphicData uri="http://schemas.openxmlformats.org/drawingml/2006/table">
            <a:tbl>
              <a:tblPr rtl="1"/>
              <a:tblGrid>
                <a:gridCol w="383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0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4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87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1114"/>
                <a:gridCol w="145868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8571"/>
                <a:gridCol w="54428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442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1719943"/>
                <a:gridCol w="653143"/>
              </a:tblGrid>
              <a:tr h="62716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B Titr"/>
                        </a:rPr>
                        <a:t>سال تولد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217" marR="4321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B Titr"/>
                        </a:rPr>
                        <a:t>رشته تحصیلی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baseline="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B Titr"/>
                        </a:rPr>
                        <a:t>مدرك تحصيلي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B Titr"/>
                        </a:rPr>
                        <a:t>محل اخذ مدرک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B Titr"/>
                        </a:rPr>
                        <a:t>رشته تجربی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B Titr"/>
                        </a:rPr>
                        <a:t>سابقه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B Titr"/>
                        </a:rPr>
                        <a:t>(</a:t>
                      </a:r>
                      <a:r>
                        <a:rPr lang="fa-IR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B Titr"/>
                        </a:rPr>
                        <a:t>سال)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latin typeface="Calibri"/>
                          <a:ea typeface="Calibri"/>
                          <a:cs typeface="B Titr" pitchFamily="2" charset="-78"/>
                        </a:rPr>
                        <a:t>نام استان/مرکز</a:t>
                      </a:r>
                      <a:endParaRPr lang="en-US" sz="12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latin typeface="Calibri"/>
                          <a:ea typeface="Calibri"/>
                          <a:cs typeface="B Titr" pitchFamily="2" charset="-78"/>
                        </a:rPr>
                        <a:t>دروس مورد تقاضا</a:t>
                      </a:r>
                      <a:endParaRPr lang="en-US" sz="12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latin typeface="Calibri"/>
                          <a:ea typeface="Calibri"/>
                          <a:cs typeface="B Titr" pitchFamily="2" charset="-78"/>
                        </a:rPr>
                        <a:t>مقطع </a:t>
                      </a:r>
                      <a:r>
                        <a:rPr lang="fa-IR" sz="12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و رشته دروس</a:t>
                      </a:r>
                      <a:endParaRPr lang="en-US" sz="12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عملی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(ساعت)</a:t>
                      </a:r>
                      <a:endParaRPr lang="en-US" sz="12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نظری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(ساعت)</a:t>
                      </a:r>
                      <a:endParaRPr lang="en-US" sz="12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dirty="0">
                          <a:latin typeface="Calibri"/>
                          <a:ea typeface="Calibri"/>
                          <a:cs typeface="B Titr" pitchFamily="2" charset="-78"/>
                        </a:rPr>
                        <a:t>رای کمیته/کمیسیون</a:t>
                      </a:r>
                      <a:endParaRPr lang="en-US" sz="12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رأی هیأت ممیزه</a:t>
                      </a:r>
                      <a:endParaRPr lang="en-US" sz="12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نوع مجوز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(خبره/تجربی)</a:t>
                      </a:r>
                      <a:endParaRPr lang="en-US" sz="1000" b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43217" marR="432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2729"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1359</a:t>
                      </a:r>
                      <a:endParaRPr lang="en-US" sz="13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مهندسی مکانیک </a:t>
                      </a:r>
                      <a:r>
                        <a:rPr lang="fa-IR" sz="13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 حرارت و سیالات</a:t>
                      </a:r>
                      <a:endParaRPr lang="fa-IR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کارشناسی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دانشگاه آزاد اسلامی واحد کرج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مکانیک</a:t>
                      </a:r>
                      <a:endParaRPr lang="en-US" sz="13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19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سال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</a:tabLst>
                        <a:defRPr/>
                      </a:pPr>
                      <a:r>
                        <a:rPr kumimoji="0" lang="fa-IR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B Nazanin" pitchFamily="2" charset="-78"/>
                        </a:rPr>
                        <a:t>البرز 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</a:tabLst>
                        <a:defRPr/>
                      </a:pPr>
                      <a:r>
                        <a:rPr kumimoji="0" lang="fa-IR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B Nazanin" pitchFamily="2" charset="-78"/>
                        </a:rPr>
                        <a:t>قطعه سازان میثاق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r>
                        <a:rPr lang="fa-IR" sz="1100" b="1" baseline="0" dirty="0" smtClean="0">
                          <a:effectLst/>
                          <a:latin typeface="Arial"/>
                          <a:ea typeface="Times New Roman"/>
                          <a:cs typeface="B Nazanin" pitchFamily="2" charset="-78"/>
                        </a:rPr>
                        <a:t>1. کارگاه تکنولوژی ترمز و کنترل دینامیک خودرو </a:t>
                      </a:r>
                      <a:endParaRPr lang="fa-IR" sz="1100" b="1" baseline="0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114300" marR="11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کاردانی مکانیک خودرو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0</a:t>
                      </a:r>
                      <a:endParaRPr lang="en-US" sz="13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272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r>
                        <a:rPr lang="fa-IR" sz="1100" b="1" baseline="0" dirty="0" smtClean="0">
                          <a:effectLst/>
                          <a:latin typeface="Arial"/>
                          <a:ea typeface="Times New Roman"/>
                          <a:cs typeface="B Nazanin" pitchFamily="2" charset="-78"/>
                        </a:rPr>
                        <a:t>2. کارگاه تکنولوژی دستگاه های تعلیق، فرمان و شاسی</a:t>
                      </a:r>
                      <a:endParaRPr lang="fa-IR" sz="1100" b="1" baseline="0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114300" marR="11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کاردانی مکانیک خودرو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0</a:t>
                      </a:r>
                      <a:endParaRPr lang="en-US" sz="13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041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r>
                        <a:rPr lang="fa-IR" sz="1100" b="1" baseline="0" dirty="0" smtClean="0">
                          <a:effectLst/>
                          <a:latin typeface="Arial"/>
                          <a:ea typeface="Times New Roman"/>
                          <a:cs typeface="B Nazanin" pitchFamily="2" charset="-78"/>
                        </a:rPr>
                        <a:t>3. کارگاه جوشکاری</a:t>
                      </a:r>
                      <a:endParaRPr lang="fa-IR" sz="1100" b="1" baseline="0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114300" marR="11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کاردانی مکانیک خودرو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64</a:t>
                      </a:r>
                      <a:endParaRPr lang="fa-IR" sz="1300" b="1" dirty="0" smtClean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0</a:t>
                      </a:r>
                      <a:endParaRPr lang="en-US" sz="13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991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r>
                        <a:rPr lang="fa-IR" sz="1100" b="1" baseline="0" dirty="0" smtClean="0">
                          <a:effectLst/>
                          <a:latin typeface="Arial"/>
                          <a:ea typeface="Times New Roman"/>
                          <a:cs typeface="B Nazanin" pitchFamily="2" charset="-78"/>
                        </a:rPr>
                        <a:t>4. کارگاه هیدرولیک و پنوماتیک</a:t>
                      </a:r>
                      <a:endParaRPr lang="fa-IR" sz="1100" b="1" baseline="0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114300" marR="11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کاردانی مکانیک خودرو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0</a:t>
                      </a:r>
                      <a:endParaRPr lang="en-US" sz="13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041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r>
                        <a:rPr lang="fa-IR" sz="1100" b="1" baseline="0" dirty="0" smtClean="0">
                          <a:effectLst/>
                          <a:latin typeface="Arial"/>
                          <a:ea typeface="Times New Roman"/>
                          <a:cs typeface="B Nazanin" pitchFamily="2" charset="-78"/>
                        </a:rPr>
                        <a:t>5. کارگاه مولد قدرت </a:t>
                      </a:r>
                    </a:p>
                  </a:txBody>
                  <a:tcPr marL="114300" marR="11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کاردانی مکانیک</a:t>
                      </a:r>
                      <a:r>
                        <a:rPr lang="fa-IR" sz="1100" b="1" baseline="0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 خودرو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128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0</a:t>
                      </a:r>
                      <a:endParaRPr lang="en-US" sz="13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041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r>
                        <a:rPr lang="fa-IR" sz="1100" b="1" baseline="0" dirty="0" smtClean="0">
                          <a:effectLst/>
                          <a:latin typeface="Arial"/>
                          <a:ea typeface="Times New Roman"/>
                          <a:cs typeface="B Nazanin" pitchFamily="2" charset="-78"/>
                        </a:rPr>
                        <a:t>6. کارگاه ماشین ابزار</a:t>
                      </a:r>
                      <a:endParaRPr lang="fa-IR" sz="1100" b="1" baseline="0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114300" marR="11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کاردانی مکانیک خودرو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 smtClean="0">
                          <a:effectLst/>
                          <a:latin typeface="Calibri"/>
                          <a:ea typeface="Calibri"/>
                          <a:cs typeface="B Nazanin" pitchFamily="2" charset="-78"/>
                        </a:rPr>
                        <a:t>0</a:t>
                      </a:r>
                      <a:endParaRPr lang="en-US" sz="13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11760" algn="r"/>
                        </a:tabLst>
                      </a:pPr>
                      <a:endParaRPr lang="fa-IR" sz="1300" b="1" dirty="0">
                        <a:effectLst/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371599" y="-56387"/>
            <a:ext cx="5598977" cy="69926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914400" rtl="1">
              <a:lnSpc>
                <a:spcPct val="160000"/>
              </a:lnSpc>
              <a:spcBef>
                <a:spcPct val="0"/>
              </a:spcBef>
              <a:defRPr/>
            </a:pPr>
            <a:r>
              <a:rPr lang="fa-IR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Titr" pitchFamily="2" charset="-78"/>
              </a:rPr>
              <a:t>متقاضی تدریس تجربی  گروه  </a:t>
            </a:r>
            <a:r>
              <a:rPr lang="fa-IR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Titr" pitchFamily="2" charset="-78"/>
              </a:rPr>
              <a:t>صنعت</a:t>
            </a:r>
            <a:endParaRPr lang="en-US" b="1" dirty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1599" y="17517"/>
            <a:ext cx="8515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/>
              <a:t>1/1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635" y="0"/>
            <a:ext cx="639650" cy="55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6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1145472" cy="132080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1158351" cy="3880773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334851" y="270456"/>
            <a:ext cx="11732653" cy="6065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>
              <a:lnSpc>
                <a:spcPct val="150000"/>
              </a:lnSpc>
            </a:pPr>
            <a:endParaRPr lang="fa-IR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14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-گذراندن دوره مقدماتی نرم افزار</a:t>
            </a:r>
            <a:r>
              <a:rPr lang="en-US" sz="1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CATIA </a:t>
            </a:r>
            <a:r>
              <a:rPr lang="fa-IR" sz="1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به مدت 40ساعت در موسسه تحلیل گران داده های صنعتی </a:t>
            </a:r>
            <a:endParaRPr lang="fa-IR" sz="14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1400" b="1" dirty="0">
                <a:solidFill>
                  <a:srgbClr val="FF0000"/>
                </a:solidFill>
                <a:cs typeface="B Nazanin" panose="00000400000000000000" pitchFamily="2" charset="-78"/>
              </a:rPr>
              <a:t>-گذراندن دوره </a:t>
            </a:r>
            <a:r>
              <a:rPr lang="fa-IR" sz="1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پیشرفته </a:t>
            </a:r>
            <a:r>
              <a:rPr lang="fa-IR" sz="1400" b="1" dirty="0">
                <a:solidFill>
                  <a:srgbClr val="FF0000"/>
                </a:solidFill>
                <a:cs typeface="B Nazanin" panose="00000400000000000000" pitchFamily="2" charset="-78"/>
              </a:rPr>
              <a:t>نرم افزار</a:t>
            </a:r>
            <a:r>
              <a:rPr lang="en-US" sz="1400" b="1" dirty="0">
                <a:solidFill>
                  <a:srgbClr val="FF0000"/>
                </a:solidFill>
                <a:cs typeface="B Nazanin" panose="00000400000000000000" pitchFamily="2" charset="-78"/>
              </a:rPr>
              <a:t>CATIA </a:t>
            </a:r>
            <a:r>
              <a:rPr lang="fa-IR" sz="1400" b="1" dirty="0">
                <a:solidFill>
                  <a:srgbClr val="FF0000"/>
                </a:solidFill>
                <a:cs typeface="B Nazanin" panose="00000400000000000000" pitchFamily="2" charset="-78"/>
              </a:rPr>
              <a:t> به مدت 40ساعت در موسسه تحلیل گران داده های </a:t>
            </a:r>
            <a:r>
              <a:rPr lang="fa-IR" sz="1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صنعتی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-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گذراندن دوره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آدیت محصول به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مدت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15ساعت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در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شرکت قطعه سازان فجر میثاق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-گذراندن دوره اصول برنامه ریزی جامع به مدت 8 ساعت در جهاد دانشگاهی واحد استان البرز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-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گذراندن دوره اصول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فنون و مذاکره به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مدت 8 ساعت در جهاد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دانشگاهی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واحد استان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البرز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-گذراندن دوره </a:t>
            </a:r>
            <a:r>
              <a:rPr lang="en-US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Excel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به مدت 20 ساعت در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شرکت قطعه سازان فجر میثاق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-گذراندن دوره آموزشی آشنایی واحدهای صنعتی با همکاری های مشترک ایران و آلمان </a:t>
            </a:r>
            <a:r>
              <a:rPr lang="en-US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(GIZ)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به مدت 4 ساعت در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جهاد دانشگاه واحد استان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البرز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-گذراندن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دوره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برند سازی به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مدت 8 ساعت در جهاد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دانشگاهی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واحد استان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البرز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-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گذراندن دوره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تفکر سیستمی ویژه مدیران  به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مدت 8 ساعت در جهاد دانشگاهی واحد استان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البرز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-گذراندن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دوره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تکوین محصول و استاندار سازی به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مدت 8 ساعت در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شرکت سازه گستر سایپا 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-گذراندن دوره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ممیزی داخلی 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به مدت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16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ساعت در شرکت قطعه سازان فجر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میثاق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-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گذراندن دوره مدل تعالی پنتان به مدت 16 ساعت درگروه بهمن 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-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گذراندن دوره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عمومی و تخصصی نقشه کشی به مدت 16 ساعت در شرکت مهندسی فرازسامانه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-</a:t>
            </a:r>
            <a:r>
              <a:rPr lang="fa-IR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گذراندن دوره </a:t>
            </a:r>
            <a:r>
              <a:rPr lang="en-US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poka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 Yoke </a:t>
            </a:r>
            <a:r>
              <a:rPr lang="fa-I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 به مدت 8 ساعت در شرکت طراحی مهندسی و تامین قطعات ایران خودرو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-گذراندن دوره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“Successful Implementation Methods of ISO 9001:2015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”</a:t>
            </a:r>
          </a:p>
          <a:p>
            <a:pPr algn="r" rtl="1">
              <a:lnSpc>
                <a:spcPct val="150000"/>
              </a:lnSpc>
            </a:pPr>
            <a:r>
              <a:rPr lang="fa-I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-گذراندن دوره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“TRANSITIONING from ISO/TS 16949:2009 to IATF 16949:2016”</a:t>
            </a:r>
            <a:endParaRPr lang="fa-IR" sz="14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00122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14714</TotalTime>
  <Words>572</Words>
  <Application>Microsoft Office PowerPoint</Application>
  <PresentationFormat>Custom</PresentationFormat>
  <Paragraphs>98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Facet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rastegari</dc:creator>
  <cp:lastModifiedBy>WwW.P30HeX.Com</cp:lastModifiedBy>
  <cp:revision>1666</cp:revision>
  <cp:lastPrinted>2021-03-13T10:47:44Z</cp:lastPrinted>
  <dcterms:created xsi:type="dcterms:W3CDTF">2017-11-06T09:39:06Z</dcterms:created>
  <dcterms:modified xsi:type="dcterms:W3CDTF">2023-06-20T09:48:00Z</dcterms:modified>
</cp:coreProperties>
</file>