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303" r:id="rId2"/>
    <p:sldId id="304" r:id="rId3"/>
  </p:sldIdLst>
  <p:sldSz cx="12192000" cy="6858000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16" autoAdjust="0"/>
    <p:restoredTop sz="94660"/>
  </p:normalViewPr>
  <p:slideViewPr>
    <p:cSldViewPr snapToGrid="0">
      <p:cViewPr>
        <p:scale>
          <a:sx n="75" d="100"/>
          <a:sy n="75" d="100"/>
        </p:scale>
        <p:origin x="-252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87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234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54100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3845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766642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5848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6/20/2023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1796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7034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6/20/2023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63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8104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6/20/2023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801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8475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808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623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6/20/2023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768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310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09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105105" y="123968"/>
            <a:ext cx="400407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 fontAlgn="ctr"/>
            <a:r>
              <a:rPr lang="fa-IR" sz="1600" b="1" dirty="0">
                <a:solidFill>
                  <a:srgbClr val="000000"/>
                </a:solidFill>
                <a:latin typeface="B Titr"/>
                <a:cs typeface="B Titr" pitchFamily="2" charset="-78"/>
              </a:rPr>
              <a:t>نام و نام </a:t>
            </a:r>
            <a:r>
              <a:rPr lang="fa-IR" sz="1600" b="1" dirty="0" smtClean="0">
                <a:solidFill>
                  <a:srgbClr val="000000"/>
                </a:solidFill>
                <a:latin typeface="B Titr"/>
                <a:cs typeface="B Titr" pitchFamily="2" charset="-78"/>
              </a:rPr>
              <a:t>خانوادگی:</a:t>
            </a:r>
            <a:r>
              <a:rPr lang="en-US" sz="1600" b="1" smtClean="0">
                <a:solidFill>
                  <a:srgbClr val="000000"/>
                </a:solidFill>
                <a:latin typeface="B Titr"/>
                <a:cs typeface="B Titr" pitchFamily="2" charset="-78"/>
              </a:rPr>
              <a:t> </a:t>
            </a:r>
            <a:endParaRPr lang="fa-IR" sz="1600" b="1" dirty="0">
              <a:latin typeface="B Titr"/>
              <a:cs typeface="B Titr" pitchFamily="2" charset="-78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5075399"/>
              </p:ext>
            </p:extLst>
          </p:nvPr>
        </p:nvGraphicFramePr>
        <p:xfrm>
          <a:off x="371599" y="4163801"/>
          <a:ext cx="11638842" cy="28346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63884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819614"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</a:pPr>
                      <a:r>
                        <a:rPr lang="fa-IR" sz="1200" b="1" dirty="0">
                          <a:solidFill>
                            <a:srgbClr val="92D050"/>
                          </a:solidFill>
                          <a:cs typeface="B Titr" pitchFamily="2" charset="-78"/>
                        </a:rPr>
                        <a:t>سوابق کاری</a:t>
                      </a:r>
                      <a:r>
                        <a:rPr lang="fa-IR" sz="1200" b="1" baseline="0" dirty="0">
                          <a:solidFill>
                            <a:srgbClr val="92D050"/>
                          </a:solidFill>
                          <a:cs typeface="B Titr" pitchFamily="2" charset="-78"/>
                        </a:rPr>
                        <a:t> و  </a:t>
                      </a:r>
                      <a:r>
                        <a:rPr lang="fa-IR" sz="1200" b="1" dirty="0">
                          <a:solidFill>
                            <a:srgbClr val="92D050"/>
                          </a:solidFill>
                          <a:cs typeface="B Titr" pitchFamily="2" charset="-78"/>
                        </a:rPr>
                        <a:t>تجربی: </a:t>
                      </a:r>
                      <a:endParaRPr lang="en-US" sz="1200" b="1" dirty="0" smtClean="0">
                        <a:solidFill>
                          <a:srgbClr val="92D050"/>
                        </a:solidFill>
                        <a:cs typeface="B Titr" pitchFamily="2" charset="-78"/>
                      </a:endParaRPr>
                    </a:p>
                    <a:p>
                      <a:pPr marL="0" marR="0" indent="0" algn="r" defTabSz="4572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-اشتغال به کار در شرکت پارس خودرو به عنوان ناظر کنترل کیفیت از سال 1377 تا 1379</a:t>
                      </a:r>
                    </a:p>
                    <a:p>
                      <a:pPr marL="0" marR="0" indent="0" algn="r" defTabSz="4572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-اشتغال به کار در شرکت </a:t>
                      </a:r>
                      <a:r>
                        <a:rPr lang="fa-IR" sz="1200" b="1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آبفا</a:t>
                      </a:r>
                      <a:r>
                        <a:rPr lang="fa-IR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fa-IR" sz="1200" b="1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محمدشهر</a:t>
                      </a:r>
                      <a:r>
                        <a:rPr lang="fa-IR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 کرج به عنوان کارشناس تعمیر و نگهداری ماشین آلات مکانیکی از سال 1379 تا 1381</a:t>
                      </a:r>
                    </a:p>
                    <a:p>
                      <a:pPr marL="0" marR="0" indent="0" algn="r" defTabSz="4572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-اشتغال به کار در </a:t>
                      </a:r>
                      <a:r>
                        <a:rPr lang="fa-IR" sz="1200" b="1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پالایشگاه</a:t>
                      </a:r>
                      <a:r>
                        <a:rPr lang="fa-IR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 نفت تهران واحد شمالی به عنوان کارشناس </a:t>
                      </a:r>
                      <a:r>
                        <a:rPr lang="en-US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 utility</a:t>
                      </a:r>
                      <a:r>
                        <a:rPr lang="fa-IR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از سال 1382-1384</a:t>
                      </a:r>
                    </a:p>
                    <a:p>
                      <a:pPr marL="0" marR="0" indent="0" algn="r" defTabSz="4572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-اشتغال به کار در شرکت قطعه سازان میثاق به عنوان </a:t>
                      </a:r>
                      <a:r>
                        <a:rPr lang="fa-IR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کارشناس  فنی و مهندسی از سال 1384 تا 1386 </a:t>
                      </a:r>
                    </a:p>
                    <a:p>
                      <a:pPr marL="0" marR="0" indent="0" algn="r" defTabSz="4572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-اشتغال به کار در شرکت قطعه سازان میثاق به عنوان</a:t>
                      </a:r>
                      <a:r>
                        <a:rPr lang="fa-IR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 مدیر فنی و مهندسی از سال 1386 تا 1389 </a:t>
                      </a:r>
                    </a:p>
                    <a:p>
                      <a:pPr marL="0" marR="0" indent="0" algn="r" defTabSz="4572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-اشتغال به کار در شرکت قطعه سازان میثاق به عنوان مدیر کیفیت و مهندسی از سال 1389 تا 1392 </a:t>
                      </a:r>
                      <a:endParaRPr lang="en-US" sz="1200" b="1" kern="120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  <a:p>
                      <a:pPr algn="r" rtl="1">
                        <a:lnSpc>
                          <a:spcPct val="150000"/>
                        </a:lnSpc>
                      </a:pPr>
                      <a:r>
                        <a:rPr lang="fa-IR" sz="12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-اشتغال </a:t>
                      </a:r>
                      <a:r>
                        <a:rPr lang="fa-IR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به کار </a:t>
                      </a:r>
                      <a:r>
                        <a:rPr lang="fa-IR" sz="12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در شرکت قطعه سازان میثاق به عنوان مدیر کارخانه از سال 1392 تا کنون </a:t>
                      </a:r>
                      <a:endParaRPr lang="en-US" sz="12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  <a:p>
                      <a:pPr marL="0" marR="0" indent="0" algn="r" defTabSz="4572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200" b="1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-تدریس به عنوان مدرس کارگاه های صنعت خودرو سازی و بصورت تخصصی در زمینه طراحی و ساخت اگزوز خودرو از سال 1385 تا کنون </a:t>
                      </a:r>
                      <a:endParaRPr lang="fa-IR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  <a:p>
                      <a:pPr algn="r" rtl="1">
                        <a:lnSpc>
                          <a:spcPct val="150000"/>
                        </a:lnSpc>
                      </a:pPr>
                      <a:r>
                        <a:rPr lang="fa-IR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- </a:t>
                      </a:r>
                      <a:r>
                        <a:rPr lang="fa-IR" sz="1200" b="1" baseline="0" dirty="0" smtClean="0">
                          <a:solidFill>
                            <a:srgbClr val="FF0000"/>
                          </a:solidFill>
                          <a:cs typeface="B Nazanin" panose="00000400000000000000" pitchFamily="2" charset="-78"/>
                        </a:rPr>
                        <a:t>نمره </a:t>
                      </a:r>
                      <a:r>
                        <a:rPr lang="fa-IR" sz="1200" b="1" baseline="0" dirty="0">
                          <a:solidFill>
                            <a:srgbClr val="FF0000"/>
                          </a:solidFill>
                          <a:cs typeface="B Nazanin" panose="00000400000000000000" pitchFamily="2" charset="-78"/>
                        </a:rPr>
                        <a:t>کل: </a:t>
                      </a:r>
                      <a:r>
                        <a:rPr lang="fa-IR" sz="1200" b="1" baseline="0" dirty="0" smtClean="0">
                          <a:solidFill>
                            <a:srgbClr val="FF0000"/>
                          </a:solidFill>
                          <a:cs typeface="B Nazanin" panose="00000400000000000000" pitchFamily="2" charset="-78"/>
                        </a:rPr>
                        <a:t>                                    نمره </a:t>
                      </a:r>
                      <a:r>
                        <a:rPr lang="fa-IR" sz="1200" b="1" baseline="0" dirty="0">
                          <a:solidFill>
                            <a:srgbClr val="FF0000"/>
                          </a:solidFill>
                          <a:cs typeface="B Nazanin" panose="00000400000000000000" pitchFamily="2" charset="-78"/>
                        </a:rPr>
                        <a:t>مصاحبه</a:t>
                      </a:r>
                      <a:r>
                        <a:rPr lang="fa-IR" sz="1200" b="1" baseline="0" dirty="0" smtClean="0">
                          <a:solidFill>
                            <a:srgbClr val="FF0000"/>
                          </a:solidFill>
                          <a:cs typeface="B Nazanin" panose="00000400000000000000" pitchFamily="2" charset="-78"/>
                        </a:rPr>
                        <a:t>:</a:t>
                      </a:r>
                      <a:endParaRPr lang="fa-IR" sz="1200" b="1" baseline="0" dirty="0">
                        <a:solidFill>
                          <a:srgbClr val="FF0000"/>
                        </a:solidFill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2228083"/>
              </p:ext>
            </p:extLst>
          </p:nvPr>
        </p:nvGraphicFramePr>
        <p:xfrm>
          <a:off x="370114" y="491015"/>
          <a:ext cx="11625942" cy="3763913"/>
        </p:xfrm>
        <a:graphic>
          <a:graphicData uri="http://schemas.openxmlformats.org/drawingml/2006/table">
            <a:tbl>
              <a:tblPr rtl="1"/>
              <a:tblGrid>
                <a:gridCol w="38326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7901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447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0554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9871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51114"/>
                <a:gridCol w="1458686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1088571"/>
                <a:gridCol w="544286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544285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1197429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1719943"/>
                <a:gridCol w="653143"/>
              </a:tblGrid>
              <a:tr h="62716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Titr"/>
                        </a:rPr>
                        <a:t>سال تولد</a:t>
                      </a:r>
                      <a:endParaRPr lang="en-US" sz="12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3217" marR="43217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Titr"/>
                        </a:rPr>
                        <a:t>رشته تحصیلی </a:t>
                      </a:r>
                      <a:endParaRPr lang="en-US" sz="12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3217" marR="43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baseline="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B Titr"/>
                        </a:rPr>
                        <a:t>مدرك تحصيلي</a:t>
                      </a:r>
                      <a:endParaRPr lang="en-US" sz="12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3217" marR="43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Titr"/>
                        </a:rPr>
                        <a:t>محل اخذ مدرک </a:t>
                      </a:r>
                      <a:endParaRPr lang="en-US" sz="12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3217" marR="43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Titr"/>
                        </a:rPr>
                        <a:t>رشته تجربی</a:t>
                      </a:r>
                      <a:endParaRPr lang="en-US" sz="12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3217" marR="43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Titr"/>
                        </a:rPr>
                        <a:t>سابقه</a:t>
                      </a: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Titr"/>
                        </a:rPr>
                        <a:t>(</a:t>
                      </a:r>
                      <a:r>
                        <a:rPr lang="fa-IR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B Titr"/>
                        </a:rPr>
                        <a:t>سال)</a:t>
                      </a:r>
                      <a:endParaRPr lang="en-US" sz="12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3217" marR="43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dirty="0">
                          <a:latin typeface="Calibri"/>
                          <a:ea typeface="Calibri"/>
                          <a:cs typeface="B Titr" pitchFamily="2" charset="-78"/>
                        </a:rPr>
                        <a:t>نام استان/مرکز</a:t>
                      </a:r>
                      <a:endParaRPr lang="en-US" sz="1200" dirty="0">
                        <a:latin typeface="Calibri"/>
                        <a:ea typeface="Calibri"/>
                        <a:cs typeface="B Titr" pitchFamily="2" charset="-78"/>
                      </a:endParaRPr>
                    </a:p>
                  </a:txBody>
                  <a:tcPr marL="43217" marR="43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dirty="0">
                          <a:latin typeface="Calibri"/>
                          <a:ea typeface="Calibri"/>
                          <a:cs typeface="B Titr" pitchFamily="2" charset="-78"/>
                        </a:rPr>
                        <a:t>دروس مورد تقاضا</a:t>
                      </a:r>
                      <a:endParaRPr lang="en-US" sz="1200" dirty="0">
                        <a:latin typeface="Calibri"/>
                        <a:ea typeface="Calibri"/>
                        <a:cs typeface="B Titr" pitchFamily="2" charset="-78"/>
                      </a:endParaRPr>
                    </a:p>
                  </a:txBody>
                  <a:tcPr marL="43217" marR="43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dirty="0">
                          <a:latin typeface="Calibri"/>
                          <a:ea typeface="Calibri"/>
                          <a:cs typeface="B Titr" pitchFamily="2" charset="-78"/>
                        </a:rPr>
                        <a:t>مقطع </a:t>
                      </a:r>
                      <a:r>
                        <a:rPr lang="fa-IR" sz="1200" dirty="0" smtClean="0">
                          <a:latin typeface="Calibri"/>
                          <a:ea typeface="Calibri"/>
                          <a:cs typeface="B Titr" pitchFamily="2" charset="-78"/>
                        </a:rPr>
                        <a:t>و رشته دروس</a:t>
                      </a:r>
                      <a:endParaRPr lang="en-US" sz="1200" dirty="0">
                        <a:latin typeface="Calibri"/>
                        <a:ea typeface="Calibri"/>
                        <a:cs typeface="B Titr" pitchFamily="2" charset="-78"/>
                      </a:endParaRPr>
                    </a:p>
                  </a:txBody>
                  <a:tcPr marL="43217" marR="4321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dirty="0" smtClean="0">
                          <a:latin typeface="Calibri"/>
                          <a:ea typeface="Calibri"/>
                          <a:cs typeface="B Titr" pitchFamily="2" charset="-78"/>
                        </a:rPr>
                        <a:t>عملی</a:t>
                      </a: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dirty="0" smtClean="0">
                          <a:latin typeface="Calibri"/>
                          <a:ea typeface="Calibri"/>
                          <a:cs typeface="B Titr" pitchFamily="2" charset="-78"/>
                        </a:rPr>
                        <a:t>(ساعت)</a:t>
                      </a:r>
                      <a:endParaRPr lang="en-US" sz="1200" dirty="0">
                        <a:latin typeface="Calibri"/>
                        <a:ea typeface="Calibri"/>
                        <a:cs typeface="B Titr" pitchFamily="2" charset="-78"/>
                      </a:endParaRPr>
                    </a:p>
                  </a:txBody>
                  <a:tcPr marL="43217" marR="4321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dirty="0" smtClean="0">
                          <a:latin typeface="Calibri"/>
                          <a:ea typeface="Calibri"/>
                          <a:cs typeface="B Titr" pitchFamily="2" charset="-78"/>
                        </a:rPr>
                        <a:t>نظری</a:t>
                      </a: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dirty="0" smtClean="0">
                          <a:latin typeface="Calibri"/>
                          <a:ea typeface="Calibri"/>
                          <a:cs typeface="B Titr" pitchFamily="2" charset="-78"/>
                        </a:rPr>
                        <a:t>(ساعت)</a:t>
                      </a:r>
                      <a:endParaRPr lang="en-US" sz="1200" dirty="0">
                        <a:latin typeface="Calibri"/>
                        <a:ea typeface="Calibri"/>
                        <a:cs typeface="B Titr" pitchFamily="2" charset="-78"/>
                      </a:endParaRPr>
                    </a:p>
                  </a:txBody>
                  <a:tcPr marL="43217" marR="4321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200" dirty="0">
                          <a:latin typeface="Calibri"/>
                          <a:ea typeface="Calibri"/>
                          <a:cs typeface="B Titr" pitchFamily="2" charset="-78"/>
                        </a:rPr>
                        <a:t>رای کمیته/کمیسیون</a:t>
                      </a:r>
                      <a:endParaRPr lang="en-US" sz="1200" dirty="0">
                        <a:latin typeface="Calibri"/>
                        <a:ea typeface="Calibri"/>
                        <a:cs typeface="B Titr" pitchFamily="2" charset="-78"/>
                      </a:endParaRPr>
                    </a:p>
                  </a:txBody>
                  <a:tcPr marL="43217" marR="4321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200" dirty="0" smtClean="0">
                          <a:latin typeface="Calibri"/>
                          <a:ea typeface="Calibri"/>
                          <a:cs typeface="B Titr" pitchFamily="2" charset="-78"/>
                        </a:rPr>
                        <a:t>رأی هیأت ممیزه</a:t>
                      </a:r>
                      <a:endParaRPr lang="en-US" sz="1200" dirty="0">
                        <a:latin typeface="Calibri"/>
                        <a:ea typeface="Calibri"/>
                        <a:cs typeface="B Titr" pitchFamily="2" charset="-78"/>
                      </a:endParaRPr>
                    </a:p>
                  </a:txBody>
                  <a:tcPr marL="43217" marR="4321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200" dirty="0" smtClean="0">
                          <a:latin typeface="Calibri"/>
                          <a:ea typeface="Calibri"/>
                          <a:cs typeface="B Titr" pitchFamily="2" charset="-78"/>
                        </a:rPr>
                        <a:t>نوع مجوز</a:t>
                      </a:r>
                    </a:p>
                    <a:p>
                      <a:pPr marL="0" marR="0" lvl="0" indent="0" algn="ctr" defTabSz="4572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000" b="0" dirty="0" smtClean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(خبره/تجربی)</a:t>
                      </a:r>
                      <a:endParaRPr lang="en-US" sz="1000" b="0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43217" marR="4321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22729">
                <a:tc rowSpan="6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3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1359</a:t>
                      </a:r>
                      <a:endParaRPr lang="en-US" sz="13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3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مهندسی مکانیک </a:t>
                      </a:r>
                      <a:r>
                        <a:rPr lang="fa-IR" sz="1300" b="1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 حرارت و سیالات</a:t>
                      </a:r>
                      <a:endParaRPr lang="fa-IR" sz="13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3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کارشناسی</a:t>
                      </a: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3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دانشگاه آزاد اسلامی واحد کرج</a:t>
                      </a: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3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مکانیک</a:t>
                      </a:r>
                      <a:endParaRPr lang="en-US" sz="13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19</a:t>
                      </a: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سال</a:t>
                      </a:r>
                      <a:endParaRPr lang="en-US" sz="12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/>
                    <a:p>
                      <a:pPr marL="0" marR="0" lvl="0" indent="0" algn="ctr" defTabSz="4572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11125" algn="l"/>
                        </a:tabLst>
                        <a:defRPr/>
                      </a:pPr>
                      <a:r>
                        <a:rPr kumimoji="0" lang="fa-IR" sz="13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B Nazanin" pitchFamily="2" charset="-78"/>
                        </a:rPr>
                        <a:t>البرز </a:t>
                      </a:r>
                    </a:p>
                    <a:p>
                      <a:pPr marL="0" marR="0" lvl="0" indent="0" algn="ctr" defTabSz="4572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11125" algn="l"/>
                        </a:tabLst>
                        <a:defRPr/>
                      </a:pPr>
                      <a:r>
                        <a:rPr kumimoji="0" lang="fa-IR" sz="13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B Nazanin" pitchFamily="2" charset="-78"/>
                        </a:rPr>
                        <a:t>قطعه سازان میثاق</a:t>
                      </a:r>
                      <a:endParaRPr kumimoji="0" lang="en-US" sz="1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/>
                        <a:buNone/>
                        <a:tabLst>
                          <a:tab pos="111760" algn="r"/>
                        </a:tabLst>
                      </a:pPr>
                      <a:r>
                        <a:rPr lang="fa-IR" sz="1100" b="1" baseline="0" dirty="0" smtClean="0">
                          <a:effectLst/>
                          <a:latin typeface="Arial"/>
                          <a:ea typeface="Times New Roman"/>
                          <a:cs typeface="B Nazanin" pitchFamily="2" charset="-78"/>
                        </a:rPr>
                        <a:t>1. کارگاه تکنولوژی ترمز و کنترل دینامیک خودرو </a:t>
                      </a:r>
                      <a:endParaRPr lang="fa-IR" sz="1100" b="1" baseline="0" dirty="0">
                        <a:effectLst/>
                        <a:latin typeface="Arial"/>
                        <a:ea typeface="Times New Roman"/>
                        <a:cs typeface="B Nazanin" pitchFamily="2" charset="-78"/>
                      </a:endParaRPr>
                    </a:p>
                  </a:txBody>
                  <a:tcPr marL="114300" marR="1143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dirty="0" smtClean="0"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کاردانی مکانیک خودرو</a:t>
                      </a:r>
                      <a:endParaRPr lang="en-US" sz="1100" b="1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300" b="1" dirty="0" smtClean="0"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64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300" b="1" dirty="0" smtClean="0"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0</a:t>
                      </a:r>
                      <a:endParaRPr lang="en-US" sz="1300" b="1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/>
                        <a:buNone/>
                        <a:tabLst>
                          <a:tab pos="111760" algn="r"/>
                        </a:tabLst>
                      </a:pPr>
                      <a:endParaRPr lang="fa-IR" sz="1300" b="1" dirty="0">
                        <a:effectLst/>
                        <a:latin typeface="Arial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/>
                        <a:buNone/>
                        <a:tabLst>
                          <a:tab pos="111760" algn="r"/>
                        </a:tabLst>
                      </a:pPr>
                      <a:endParaRPr lang="fa-IR" sz="1300" b="1" dirty="0">
                        <a:effectLst/>
                        <a:latin typeface="Arial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/>
                    <a:p>
                      <a:pPr marL="0" lvl="0" indent="0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/>
                        <a:buNone/>
                        <a:tabLst>
                          <a:tab pos="111760" algn="r"/>
                        </a:tabLst>
                      </a:pPr>
                      <a:endParaRPr lang="fa-IR" sz="1300" b="1" dirty="0">
                        <a:effectLst/>
                        <a:latin typeface="Arial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22729"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/>
                        <a:buNone/>
                        <a:tabLst>
                          <a:tab pos="111760" algn="r"/>
                        </a:tabLst>
                      </a:pPr>
                      <a:r>
                        <a:rPr lang="fa-IR" sz="1100" b="1" baseline="0" dirty="0" smtClean="0">
                          <a:effectLst/>
                          <a:latin typeface="Arial"/>
                          <a:ea typeface="Times New Roman"/>
                          <a:cs typeface="B Nazanin" pitchFamily="2" charset="-78"/>
                        </a:rPr>
                        <a:t>2. کارگاه تکنولوژی دستگاه های تعلیق، فرمان و شاسی</a:t>
                      </a:r>
                      <a:endParaRPr lang="fa-IR" sz="1100" b="1" baseline="0" dirty="0">
                        <a:effectLst/>
                        <a:latin typeface="Arial"/>
                        <a:ea typeface="Times New Roman"/>
                        <a:cs typeface="B Nazanin" pitchFamily="2" charset="-78"/>
                      </a:endParaRPr>
                    </a:p>
                  </a:txBody>
                  <a:tcPr marL="114300" marR="1143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dirty="0" smtClean="0"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کاردانی مکانیک خودرو</a:t>
                      </a:r>
                      <a:endParaRPr lang="en-US" sz="1100" b="1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300" b="1" dirty="0" smtClean="0"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64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300" b="1" dirty="0" smtClean="0"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0</a:t>
                      </a:r>
                      <a:endParaRPr lang="en-US" sz="1300" b="1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/>
                        <a:buNone/>
                        <a:tabLst>
                          <a:tab pos="111760" algn="r"/>
                        </a:tabLst>
                      </a:pPr>
                      <a:endParaRPr lang="fa-IR" sz="1300" b="1" dirty="0">
                        <a:effectLst/>
                        <a:latin typeface="Arial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/>
                        <a:buNone/>
                        <a:tabLst>
                          <a:tab pos="111760" algn="r"/>
                        </a:tabLst>
                      </a:pPr>
                      <a:endParaRPr lang="fa-IR" sz="1300" b="1" dirty="0">
                        <a:effectLst/>
                        <a:latin typeface="Arial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50414"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/>
                        <a:buNone/>
                        <a:tabLst>
                          <a:tab pos="111760" algn="r"/>
                        </a:tabLst>
                      </a:pPr>
                      <a:r>
                        <a:rPr lang="fa-IR" sz="1100" b="1" baseline="0" dirty="0" smtClean="0">
                          <a:effectLst/>
                          <a:latin typeface="Arial"/>
                          <a:ea typeface="Times New Roman"/>
                          <a:cs typeface="B Nazanin" pitchFamily="2" charset="-78"/>
                        </a:rPr>
                        <a:t>3. کارگاه جوشکاری</a:t>
                      </a:r>
                      <a:endParaRPr lang="fa-IR" sz="1100" b="1" baseline="0" dirty="0">
                        <a:effectLst/>
                        <a:latin typeface="Arial"/>
                        <a:ea typeface="Times New Roman"/>
                        <a:cs typeface="B Nazanin" pitchFamily="2" charset="-78"/>
                      </a:endParaRPr>
                    </a:p>
                  </a:txBody>
                  <a:tcPr marL="114300" marR="1143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dirty="0" smtClean="0"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کاردانی مکانیک خودرو</a:t>
                      </a:r>
                      <a:endParaRPr lang="en-US" sz="1100" b="1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300" b="1" smtClean="0"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64</a:t>
                      </a:r>
                      <a:endParaRPr lang="fa-IR" sz="1300" b="1" dirty="0" smtClean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300" b="1" dirty="0" smtClean="0"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0</a:t>
                      </a:r>
                      <a:endParaRPr lang="en-US" sz="1300" b="1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/>
                        <a:buNone/>
                        <a:tabLst>
                          <a:tab pos="111760" algn="r"/>
                        </a:tabLst>
                      </a:pPr>
                      <a:endParaRPr lang="fa-IR" sz="1300" b="1" dirty="0">
                        <a:effectLst/>
                        <a:latin typeface="Arial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/>
                        <a:buNone/>
                        <a:tabLst>
                          <a:tab pos="111760" algn="r"/>
                        </a:tabLst>
                      </a:pPr>
                      <a:endParaRPr lang="fa-IR" sz="1300" b="1" dirty="0">
                        <a:effectLst/>
                        <a:latin typeface="Arial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99917"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/>
                        <a:buNone/>
                        <a:tabLst>
                          <a:tab pos="111760" algn="r"/>
                        </a:tabLst>
                      </a:pPr>
                      <a:r>
                        <a:rPr lang="fa-IR" sz="1100" b="1" baseline="0" dirty="0" smtClean="0">
                          <a:effectLst/>
                          <a:latin typeface="Arial"/>
                          <a:ea typeface="Times New Roman"/>
                          <a:cs typeface="B Nazanin" pitchFamily="2" charset="-78"/>
                        </a:rPr>
                        <a:t>4. کارگاه هیدرولیک و پنوماتیک</a:t>
                      </a:r>
                      <a:endParaRPr lang="fa-IR" sz="1100" b="1" baseline="0" dirty="0">
                        <a:effectLst/>
                        <a:latin typeface="Arial"/>
                        <a:ea typeface="Times New Roman"/>
                        <a:cs typeface="B Nazanin" pitchFamily="2" charset="-78"/>
                      </a:endParaRPr>
                    </a:p>
                  </a:txBody>
                  <a:tcPr marL="114300" marR="1143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dirty="0" smtClean="0"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کاردانی مکانیک خودرو</a:t>
                      </a:r>
                      <a:endParaRPr lang="en-US" sz="1100" b="1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300" b="1" dirty="0" smtClean="0"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64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300" b="1" dirty="0" smtClean="0"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0</a:t>
                      </a:r>
                      <a:endParaRPr lang="en-US" sz="1300" b="1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/>
                        <a:buNone/>
                        <a:tabLst>
                          <a:tab pos="111760" algn="r"/>
                        </a:tabLst>
                      </a:pPr>
                      <a:endParaRPr lang="fa-IR" sz="1300" b="1" dirty="0">
                        <a:effectLst/>
                        <a:latin typeface="Arial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/>
                        <a:buNone/>
                        <a:tabLst>
                          <a:tab pos="111760" algn="r"/>
                        </a:tabLst>
                      </a:pPr>
                      <a:endParaRPr lang="fa-IR" sz="1300" b="1" dirty="0">
                        <a:effectLst/>
                        <a:latin typeface="Arial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50414"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/>
                        <a:buNone/>
                        <a:tabLst>
                          <a:tab pos="111760" algn="r"/>
                        </a:tabLst>
                      </a:pPr>
                      <a:r>
                        <a:rPr lang="fa-IR" sz="1100" b="1" baseline="0" dirty="0" smtClean="0">
                          <a:effectLst/>
                          <a:latin typeface="Arial"/>
                          <a:ea typeface="Times New Roman"/>
                          <a:cs typeface="B Nazanin" pitchFamily="2" charset="-78"/>
                        </a:rPr>
                        <a:t>5. کارگاه مولد قدرت </a:t>
                      </a:r>
                    </a:p>
                  </a:txBody>
                  <a:tcPr marL="114300" marR="1143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dirty="0" smtClean="0"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کاردانی مکانیک</a:t>
                      </a:r>
                      <a:r>
                        <a:rPr lang="fa-IR" sz="1100" b="1" baseline="0" dirty="0" smtClean="0"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 خودرو</a:t>
                      </a:r>
                      <a:endParaRPr lang="en-US" sz="1100" b="1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300" b="1" dirty="0" smtClean="0"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128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300" b="1" dirty="0" smtClean="0"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0</a:t>
                      </a:r>
                      <a:endParaRPr lang="en-US" sz="1300" b="1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/>
                        <a:buNone/>
                        <a:tabLst>
                          <a:tab pos="111760" algn="r"/>
                        </a:tabLst>
                      </a:pPr>
                      <a:endParaRPr lang="fa-IR" sz="1300" b="1" dirty="0">
                        <a:effectLst/>
                        <a:latin typeface="Arial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/>
                        <a:buNone/>
                        <a:tabLst>
                          <a:tab pos="111760" algn="r"/>
                        </a:tabLst>
                      </a:pPr>
                      <a:endParaRPr lang="fa-IR" sz="1300" b="1" dirty="0">
                        <a:effectLst/>
                        <a:latin typeface="Arial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50414"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/>
                        <a:buNone/>
                        <a:tabLst>
                          <a:tab pos="111760" algn="r"/>
                        </a:tabLst>
                      </a:pPr>
                      <a:r>
                        <a:rPr lang="fa-IR" sz="1100" b="1" baseline="0" dirty="0" smtClean="0">
                          <a:effectLst/>
                          <a:latin typeface="Arial"/>
                          <a:ea typeface="Times New Roman"/>
                          <a:cs typeface="B Nazanin" pitchFamily="2" charset="-78"/>
                        </a:rPr>
                        <a:t>6. کارگاه ماشین ابزار</a:t>
                      </a:r>
                      <a:endParaRPr lang="fa-IR" sz="1100" b="1" baseline="0" dirty="0">
                        <a:effectLst/>
                        <a:latin typeface="Arial"/>
                        <a:ea typeface="Times New Roman"/>
                        <a:cs typeface="B Nazanin" pitchFamily="2" charset="-78"/>
                      </a:endParaRPr>
                    </a:p>
                  </a:txBody>
                  <a:tcPr marL="114300" marR="1143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dirty="0" smtClean="0"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کاردانی مکانیک خودرو</a:t>
                      </a:r>
                      <a:endParaRPr lang="en-US" sz="1100" b="1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300" b="1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64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300" b="1" dirty="0" smtClean="0"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0</a:t>
                      </a:r>
                      <a:endParaRPr lang="en-US" sz="1300" b="1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/>
                        <a:buNone/>
                        <a:tabLst>
                          <a:tab pos="111760" algn="r"/>
                        </a:tabLst>
                      </a:pPr>
                      <a:endParaRPr lang="fa-IR" sz="1300" b="1" dirty="0">
                        <a:effectLst/>
                        <a:latin typeface="Arial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/>
                        <a:buNone/>
                        <a:tabLst>
                          <a:tab pos="111760" algn="r"/>
                        </a:tabLst>
                      </a:pPr>
                      <a:endParaRPr lang="fa-IR" sz="1300" b="1" dirty="0">
                        <a:effectLst/>
                        <a:latin typeface="Arial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371599" y="-56387"/>
            <a:ext cx="5598977" cy="699264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 defTabSz="914400" rtl="1">
              <a:lnSpc>
                <a:spcPct val="160000"/>
              </a:lnSpc>
              <a:spcBef>
                <a:spcPct val="0"/>
              </a:spcBef>
              <a:defRPr/>
            </a:pPr>
            <a:r>
              <a:rPr lang="fa-IR" b="1" dirty="0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B Titr" pitchFamily="2" charset="-78"/>
              </a:rPr>
              <a:t>متقاضی تدریس تجربی  گروه  </a:t>
            </a:r>
            <a:r>
              <a:rPr lang="fa-IR" b="1" dirty="0" smtClean="0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B Titr" pitchFamily="2" charset="-78"/>
              </a:rPr>
              <a:t>صنعت</a:t>
            </a:r>
            <a:endParaRPr lang="en-US" b="1" dirty="0">
              <a:ln w="12700">
                <a:noFill/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j-lt"/>
              <a:ea typeface="+mj-ea"/>
              <a:cs typeface="B Titr" pitchFamily="2" charset="-7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71599" y="17517"/>
            <a:ext cx="8515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dirty="0" smtClean="0"/>
              <a:t>1/1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4635" y="0"/>
            <a:ext cx="639650" cy="551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661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11145472" cy="1320800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2160589"/>
            <a:ext cx="11158351" cy="3880773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4" name="Rectangle 3"/>
          <p:cNvSpPr/>
          <p:nvPr/>
        </p:nvSpPr>
        <p:spPr>
          <a:xfrm>
            <a:off x="334851" y="270456"/>
            <a:ext cx="11732653" cy="606595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 rtl="1">
              <a:lnSpc>
                <a:spcPct val="150000"/>
              </a:lnSpc>
            </a:pPr>
            <a:endParaRPr lang="fa-IR" b="1" dirty="0" smtClean="0">
              <a:solidFill>
                <a:srgbClr val="FF0000"/>
              </a:solidFill>
              <a:cs typeface="B Nazanin" panose="00000400000000000000" pitchFamily="2" charset="-78"/>
            </a:endParaRPr>
          </a:p>
          <a:p>
            <a:pPr algn="r" rtl="1">
              <a:lnSpc>
                <a:spcPct val="150000"/>
              </a:lnSpc>
            </a:pPr>
            <a:endParaRPr lang="fa-IR" b="1" dirty="0">
              <a:solidFill>
                <a:srgbClr val="FF0000"/>
              </a:solidFill>
              <a:cs typeface="B Nazanin" panose="00000400000000000000" pitchFamily="2" charset="-78"/>
            </a:endParaRPr>
          </a:p>
          <a:p>
            <a:pPr algn="r" rtl="1">
              <a:lnSpc>
                <a:spcPct val="150000"/>
              </a:lnSpc>
            </a:pPr>
            <a:endParaRPr lang="fa-IR" b="1" dirty="0" smtClean="0">
              <a:solidFill>
                <a:srgbClr val="FF0000"/>
              </a:solidFill>
              <a:cs typeface="B Nazanin" panose="00000400000000000000" pitchFamily="2" charset="-78"/>
            </a:endParaRPr>
          </a:p>
          <a:p>
            <a:pPr algn="r" rtl="1">
              <a:lnSpc>
                <a:spcPct val="150000"/>
              </a:lnSpc>
            </a:pPr>
            <a:endParaRPr lang="fa-IR" b="1" dirty="0">
              <a:solidFill>
                <a:srgbClr val="FF0000"/>
              </a:solidFill>
              <a:cs typeface="B Nazanin" panose="00000400000000000000" pitchFamily="2" charset="-78"/>
            </a:endParaRPr>
          </a:p>
          <a:p>
            <a:pPr algn="r" rtl="1">
              <a:lnSpc>
                <a:spcPct val="150000"/>
              </a:lnSpc>
            </a:pPr>
            <a:endParaRPr lang="fa-IR" b="1" dirty="0" smtClean="0">
              <a:solidFill>
                <a:srgbClr val="FF0000"/>
              </a:solidFill>
              <a:cs typeface="B Nazanin" panose="00000400000000000000" pitchFamily="2" charset="-78"/>
            </a:endParaRPr>
          </a:p>
          <a:p>
            <a:pPr algn="r" rtl="1">
              <a:lnSpc>
                <a:spcPct val="150000"/>
              </a:lnSpc>
            </a:pPr>
            <a:endParaRPr lang="fa-IR" b="1" dirty="0">
              <a:solidFill>
                <a:srgbClr val="FF0000"/>
              </a:solidFill>
              <a:cs typeface="B Nazanin" panose="00000400000000000000" pitchFamily="2" charset="-78"/>
            </a:endParaRPr>
          </a:p>
          <a:p>
            <a:pPr algn="r" rtl="1">
              <a:lnSpc>
                <a:spcPct val="150000"/>
              </a:lnSpc>
            </a:pPr>
            <a:endParaRPr lang="fa-IR" b="1" dirty="0" smtClean="0">
              <a:solidFill>
                <a:srgbClr val="FF0000"/>
              </a:solidFill>
              <a:cs typeface="B Nazanin" panose="00000400000000000000" pitchFamily="2" charset="-78"/>
            </a:endParaRPr>
          </a:p>
          <a:p>
            <a:pPr algn="r" rtl="1">
              <a:lnSpc>
                <a:spcPct val="150000"/>
              </a:lnSpc>
            </a:pPr>
            <a:endParaRPr lang="fa-IR" sz="1400" b="1" dirty="0">
              <a:solidFill>
                <a:srgbClr val="FF0000"/>
              </a:solidFill>
              <a:cs typeface="B Nazanin" panose="00000400000000000000" pitchFamily="2" charset="-78"/>
            </a:endParaRPr>
          </a:p>
          <a:p>
            <a:pPr algn="r" rtl="1">
              <a:lnSpc>
                <a:spcPct val="150000"/>
              </a:lnSpc>
            </a:pPr>
            <a:r>
              <a:rPr lang="fa-IR" sz="1400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-گذراندن دوره مقدماتی نرم افزار</a:t>
            </a:r>
            <a:r>
              <a:rPr lang="en-US" sz="1400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CATIA </a:t>
            </a:r>
            <a:r>
              <a:rPr lang="fa-IR" sz="1400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 به مدت 40ساعت در موسسه تحلیل گران داده های صنعتی </a:t>
            </a:r>
            <a:endParaRPr lang="fa-IR" sz="1400" b="1" dirty="0">
              <a:solidFill>
                <a:srgbClr val="FF0000"/>
              </a:solidFill>
              <a:cs typeface="B Nazanin" panose="00000400000000000000" pitchFamily="2" charset="-78"/>
            </a:endParaRPr>
          </a:p>
          <a:p>
            <a:pPr algn="r" rtl="1">
              <a:lnSpc>
                <a:spcPct val="150000"/>
              </a:lnSpc>
            </a:pPr>
            <a:r>
              <a:rPr lang="fa-IR" sz="1400" b="1" dirty="0">
                <a:solidFill>
                  <a:srgbClr val="FF0000"/>
                </a:solidFill>
                <a:cs typeface="B Nazanin" panose="00000400000000000000" pitchFamily="2" charset="-78"/>
              </a:rPr>
              <a:t>-گذراندن دوره </a:t>
            </a:r>
            <a:r>
              <a:rPr lang="fa-IR" sz="1400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پیشرفته </a:t>
            </a:r>
            <a:r>
              <a:rPr lang="fa-IR" sz="1400" b="1" dirty="0">
                <a:solidFill>
                  <a:srgbClr val="FF0000"/>
                </a:solidFill>
                <a:cs typeface="B Nazanin" panose="00000400000000000000" pitchFamily="2" charset="-78"/>
              </a:rPr>
              <a:t>نرم افزار</a:t>
            </a:r>
            <a:r>
              <a:rPr lang="en-US" sz="1400" b="1" dirty="0">
                <a:solidFill>
                  <a:srgbClr val="FF0000"/>
                </a:solidFill>
                <a:cs typeface="B Nazanin" panose="00000400000000000000" pitchFamily="2" charset="-78"/>
              </a:rPr>
              <a:t>CATIA </a:t>
            </a:r>
            <a:r>
              <a:rPr lang="fa-IR" sz="1400" b="1" dirty="0">
                <a:solidFill>
                  <a:srgbClr val="FF0000"/>
                </a:solidFill>
                <a:cs typeface="B Nazanin" panose="00000400000000000000" pitchFamily="2" charset="-78"/>
              </a:rPr>
              <a:t> به مدت 40ساعت در موسسه تحلیل گران داده های </a:t>
            </a:r>
            <a:r>
              <a:rPr lang="fa-IR" sz="1400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صنعتی</a:t>
            </a:r>
          </a:p>
          <a:p>
            <a:pPr algn="r" rtl="1">
              <a:lnSpc>
                <a:spcPct val="150000"/>
              </a:lnSpc>
            </a:pPr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-</a:t>
            </a:r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گذراندن دوره </a:t>
            </a:r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آدیت محصول به </a:t>
            </a:r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مدت </a:t>
            </a:r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15ساعت </a:t>
            </a:r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در </a:t>
            </a:r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شرکت قطعه سازان فجر میثاق</a:t>
            </a:r>
          </a:p>
          <a:p>
            <a:pPr algn="r" rtl="1">
              <a:lnSpc>
                <a:spcPct val="150000"/>
              </a:lnSpc>
            </a:pPr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-گذراندن دوره اصول برنامه ریزی جامع به مدت 8 ساعت در جهاد دانشگاهی واحد استان البرز</a:t>
            </a:r>
          </a:p>
          <a:p>
            <a:pPr algn="r" rtl="1">
              <a:lnSpc>
                <a:spcPct val="150000"/>
              </a:lnSpc>
            </a:pPr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-</a:t>
            </a:r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گذراندن دوره اصول </a:t>
            </a:r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فنون و مذاکره به </a:t>
            </a:r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مدت 8 ساعت در جهاد </a:t>
            </a:r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دانشگاهی </a:t>
            </a:r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واحد استان </a:t>
            </a:r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البرز</a:t>
            </a:r>
          </a:p>
          <a:p>
            <a:pPr algn="r" rtl="1">
              <a:lnSpc>
                <a:spcPct val="150000"/>
              </a:lnSpc>
            </a:pPr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-گذراندن دوره </a:t>
            </a:r>
            <a:r>
              <a:rPr lang="en-US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Excel</a:t>
            </a:r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 به مدت 20 ساعت در </a:t>
            </a:r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شرکت قطعه سازان فجر میثاق</a:t>
            </a:r>
          </a:p>
          <a:p>
            <a:pPr algn="r" rtl="1">
              <a:lnSpc>
                <a:spcPct val="150000"/>
              </a:lnSpc>
            </a:pPr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-گذراندن دوره آموزشی آشنایی واحدهای صنعتی با همکاری های مشترک ایران و آلمان </a:t>
            </a:r>
            <a:r>
              <a:rPr lang="en-US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(GIZ)</a:t>
            </a:r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به مدت 4 ساعت در </a:t>
            </a:r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جهاد دانشگاه واحد استان </a:t>
            </a:r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البرز</a:t>
            </a:r>
          </a:p>
          <a:p>
            <a:pPr algn="r" rtl="1">
              <a:lnSpc>
                <a:spcPct val="150000"/>
              </a:lnSpc>
            </a:pPr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-گذراندن </a:t>
            </a:r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دوره </a:t>
            </a:r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برند سازی به </a:t>
            </a:r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مدت 8 ساعت در جهاد </a:t>
            </a:r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دانشگاهی </a:t>
            </a:r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واحد استان </a:t>
            </a:r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البرز</a:t>
            </a:r>
          </a:p>
          <a:p>
            <a:pPr algn="r" rtl="1">
              <a:lnSpc>
                <a:spcPct val="150000"/>
              </a:lnSpc>
            </a:pPr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-</a:t>
            </a:r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گذراندن دوره </a:t>
            </a:r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تفکر سیستمی ویژه مدیران  به </a:t>
            </a:r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مدت 8 ساعت در جهاد دانشگاهی واحد استان </a:t>
            </a:r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البرز</a:t>
            </a:r>
          </a:p>
          <a:p>
            <a:pPr algn="r" rtl="1">
              <a:lnSpc>
                <a:spcPct val="150000"/>
              </a:lnSpc>
            </a:pPr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-گذراندن </a:t>
            </a:r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دوره </a:t>
            </a:r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تکوین محصول و استاندار سازی به </a:t>
            </a:r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مدت 8 ساعت در </a:t>
            </a:r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شرکت سازه گستر سایپا </a:t>
            </a:r>
          </a:p>
          <a:p>
            <a:pPr algn="r" rtl="1">
              <a:lnSpc>
                <a:spcPct val="150000"/>
              </a:lnSpc>
            </a:pPr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-گذراندن دوره </a:t>
            </a:r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ممیزی داخلی  </a:t>
            </a:r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به مدت </a:t>
            </a:r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16 </a:t>
            </a:r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ساعت در شرکت قطعه سازان فجر </a:t>
            </a:r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میثاق</a:t>
            </a:r>
          </a:p>
          <a:p>
            <a:pPr algn="r" rtl="1">
              <a:lnSpc>
                <a:spcPct val="150000"/>
              </a:lnSpc>
            </a:pPr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-</a:t>
            </a:r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گذراندن دوره مدل تعالی پنتان به مدت 16 ساعت درگروه بهمن </a:t>
            </a:r>
          </a:p>
          <a:p>
            <a:pPr algn="r" rtl="1">
              <a:lnSpc>
                <a:spcPct val="150000"/>
              </a:lnSpc>
            </a:pPr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-</a:t>
            </a:r>
            <a:r>
              <a:rPr lang="fa-IR" sz="1400" b="1" dirty="0">
                <a:solidFill>
                  <a:schemeClr val="tx1"/>
                </a:solidFill>
                <a:cs typeface="B Nazanin" panose="00000400000000000000" pitchFamily="2" charset="-78"/>
              </a:rPr>
              <a:t>گذراندن دوره </a:t>
            </a:r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عمومی و تخصصی نقشه کشی به مدت 16 ساعت در شرکت مهندسی فرازسامانه</a:t>
            </a:r>
          </a:p>
          <a:p>
            <a:pPr algn="r" rtl="1">
              <a:lnSpc>
                <a:spcPct val="150000"/>
              </a:lnSpc>
            </a:pPr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-</a:t>
            </a:r>
            <a:r>
              <a:rPr lang="fa-IR" sz="1400"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گذراندن دوره </a:t>
            </a:r>
            <a:r>
              <a:rPr lang="en-US" sz="1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poka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 Yoke </a:t>
            </a:r>
            <a:r>
              <a:rPr lang="fa-IR" sz="14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 به مدت 8 ساعت در شرکت طراحی مهندسی و تامین قطعات ایران خودرو</a:t>
            </a:r>
          </a:p>
          <a:p>
            <a:pPr algn="r" rtl="1">
              <a:lnSpc>
                <a:spcPct val="150000"/>
              </a:lnSpc>
            </a:pPr>
            <a:r>
              <a:rPr lang="fa-IR" sz="1400"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-گذراندن دوره </a:t>
            </a:r>
            <a:r>
              <a:rPr lang="en-US" sz="1400"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“Successful Implementation Methods of ISO 9001:2015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”</a:t>
            </a:r>
          </a:p>
          <a:p>
            <a:pPr algn="r" rtl="1">
              <a:lnSpc>
                <a:spcPct val="150000"/>
              </a:lnSpc>
            </a:pPr>
            <a:r>
              <a:rPr lang="fa-IR" sz="14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-گذراندن دوره 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“TRANSITIONING from ISO/TS 16949:2009 to IATF 16949:2016”</a:t>
            </a:r>
            <a:endParaRPr lang="fa-IR" sz="1400" b="1" dirty="0">
              <a:solidFill>
                <a:schemeClr val="tx1">
                  <a:lumMod val="95000"/>
                  <a:lumOff val="5000"/>
                </a:schemeClr>
              </a:solidFill>
              <a:cs typeface="B Nazanin" panose="00000400000000000000" pitchFamily="2" charset="-78"/>
            </a:endParaRPr>
          </a:p>
          <a:p>
            <a:pPr algn="r" rtl="1">
              <a:lnSpc>
                <a:spcPct val="150000"/>
              </a:lnSpc>
            </a:pPr>
            <a:endParaRPr lang="fa-IR" sz="1400" b="1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r" rtl="1">
              <a:lnSpc>
                <a:spcPct val="150000"/>
              </a:lnSpc>
            </a:pPr>
            <a:endParaRPr lang="fa-IR" b="1" dirty="0">
              <a:solidFill>
                <a:srgbClr val="FF0000"/>
              </a:solidFill>
              <a:cs typeface="B Nazanin" panose="00000400000000000000" pitchFamily="2" charset="-78"/>
            </a:endParaRPr>
          </a:p>
          <a:p>
            <a:pPr algn="r" rtl="1">
              <a:lnSpc>
                <a:spcPct val="150000"/>
              </a:lnSpc>
            </a:pPr>
            <a:endParaRPr lang="fa-IR" b="1" dirty="0">
              <a:solidFill>
                <a:srgbClr val="FF0000"/>
              </a:solidFill>
              <a:cs typeface="B Nazanin" panose="00000400000000000000" pitchFamily="2" charset="-78"/>
            </a:endParaRPr>
          </a:p>
          <a:p>
            <a:pPr algn="r" rtl="1">
              <a:lnSpc>
                <a:spcPct val="150000"/>
              </a:lnSpc>
            </a:pPr>
            <a:endParaRPr lang="fa-IR" b="1" dirty="0">
              <a:solidFill>
                <a:srgbClr val="FF0000"/>
              </a:solidFill>
              <a:cs typeface="B Nazanin" panose="00000400000000000000" pitchFamily="2" charset="-78"/>
            </a:endParaRPr>
          </a:p>
          <a:p>
            <a:pPr algn="r" rtl="1">
              <a:lnSpc>
                <a:spcPct val="150000"/>
              </a:lnSpc>
            </a:pPr>
            <a:endParaRPr lang="fa-IR" b="1" dirty="0">
              <a:solidFill>
                <a:srgbClr val="FF0000"/>
              </a:solidFill>
              <a:cs typeface="B Nazanin" panose="00000400000000000000" pitchFamily="2" charset="-78"/>
            </a:endParaRPr>
          </a:p>
          <a:p>
            <a:pPr algn="r" rtl="1">
              <a:lnSpc>
                <a:spcPct val="150000"/>
              </a:lnSpc>
            </a:pPr>
            <a:endParaRPr lang="fa-IR" b="1" dirty="0">
              <a:solidFill>
                <a:srgbClr val="FF0000"/>
              </a:solidFill>
              <a:cs typeface="B Nazanin" panose="00000400000000000000" pitchFamily="2" charset="-78"/>
            </a:endParaRPr>
          </a:p>
          <a:p>
            <a:pPr algn="r" rtl="1">
              <a:lnSpc>
                <a:spcPct val="150000"/>
              </a:lnSpc>
            </a:pPr>
            <a:endParaRPr lang="fa-IR" b="1" dirty="0">
              <a:solidFill>
                <a:srgbClr val="FF0000"/>
              </a:solidFill>
              <a:cs typeface="B Nazanin" panose="00000400000000000000" pitchFamily="2" charset="-78"/>
            </a:endParaRPr>
          </a:p>
          <a:p>
            <a:pPr algn="r" rtl="1">
              <a:lnSpc>
                <a:spcPct val="150000"/>
              </a:lnSpc>
            </a:pPr>
            <a:r>
              <a:rPr lang="fa-IR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 </a:t>
            </a:r>
            <a:endParaRPr lang="fa-IR" b="1" dirty="0">
              <a:solidFill>
                <a:srgbClr val="FF0000"/>
              </a:solidFill>
              <a:cs typeface="B Nazanin" panose="00000400000000000000" pitchFamily="2" charset="-78"/>
            </a:endParaRPr>
          </a:p>
          <a:p>
            <a:pPr algn="r" rtl="1">
              <a:lnSpc>
                <a:spcPct val="150000"/>
              </a:lnSpc>
            </a:pPr>
            <a:endParaRPr lang="fa-IR" b="1" dirty="0">
              <a:solidFill>
                <a:srgbClr val="FF0000"/>
              </a:solidFill>
              <a:cs typeface="B Nazanin" panose="00000400000000000000" pitchFamily="2" charset="-78"/>
            </a:endParaRPr>
          </a:p>
          <a:p>
            <a:pPr algn="r" rtl="1">
              <a:lnSpc>
                <a:spcPct val="150000"/>
              </a:lnSpc>
            </a:pPr>
            <a:r>
              <a:rPr lang="fa-IR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 </a:t>
            </a:r>
            <a:endParaRPr lang="fa-IR" b="1" dirty="0">
              <a:solidFill>
                <a:srgbClr val="FF0000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8001224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14714</TotalTime>
  <Words>572</Words>
  <Application>Microsoft Office PowerPoint</Application>
  <PresentationFormat>Custom</PresentationFormat>
  <Paragraphs>98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Facet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rastegari</dc:creator>
  <cp:lastModifiedBy>WwW.P30HeX.Com</cp:lastModifiedBy>
  <cp:revision>1666</cp:revision>
  <cp:lastPrinted>2021-03-13T10:47:44Z</cp:lastPrinted>
  <dcterms:created xsi:type="dcterms:W3CDTF">2017-11-06T09:39:06Z</dcterms:created>
  <dcterms:modified xsi:type="dcterms:W3CDTF">2023-06-20T09:48:00Z</dcterms:modified>
</cp:coreProperties>
</file>